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8"/>
  </p:notesMasterIdLst>
  <p:handoutMasterIdLst>
    <p:handoutMasterId r:id="rId29"/>
  </p:handoutMasterIdLst>
  <p:sldIdLst>
    <p:sldId id="291" r:id="rId2"/>
    <p:sldId id="337" r:id="rId3"/>
    <p:sldId id="338" r:id="rId4"/>
    <p:sldId id="340" r:id="rId5"/>
    <p:sldId id="341" r:id="rId6"/>
    <p:sldId id="343" r:id="rId7"/>
    <p:sldId id="339" r:id="rId8"/>
    <p:sldId id="344" r:id="rId9"/>
    <p:sldId id="345" r:id="rId10"/>
    <p:sldId id="348" r:id="rId11"/>
    <p:sldId id="346" r:id="rId12"/>
    <p:sldId id="347" r:id="rId13"/>
    <p:sldId id="349" r:id="rId14"/>
    <p:sldId id="350" r:id="rId15"/>
    <p:sldId id="351" r:id="rId16"/>
    <p:sldId id="352" r:id="rId17"/>
    <p:sldId id="366" r:id="rId18"/>
    <p:sldId id="365" r:id="rId19"/>
    <p:sldId id="367" r:id="rId20"/>
    <p:sldId id="361" r:id="rId21"/>
    <p:sldId id="362" r:id="rId22"/>
    <p:sldId id="363" r:id="rId23"/>
    <p:sldId id="368" r:id="rId24"/>
    <p:sldId id="369" r:id="rId25"/>
    <p:sldId id="370" r:id="rId26"/>
    <p:sldId id="364" r:id="rId27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37"/>
            <p14:sldId id="338"/>
            <p14:sldId id="340"/>
            <p14:sldId id="341"/>
            <p14:sldId id="343"/>
            <p14:sldId id="339"/>
            <p14:sldId id="344"/>
            <p14:sldId id="345"/>
            <p14:sldId id="348"/>
            <p14:sldId id="346"/>
            <p14:sldId id="347"/>
            <p14:sldId id="349"/>
            <p14:sldId id="350"/>
            <p14:sldId id="351"/>
            <p14:sldId id="352"/>
            <p14:sldId id="366"/>
            <p14:sldId id="365"/>
            <p14:sldId id="367"/>
            <p14:sldId id="361"/>
            <p14:sldId id="362"/>
            <p14:sldId id="363"/>
            <p14:sldId id="368"/>
            <p14:sldId id="369"/>
            <p14:sldId id="370"/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/>
    <p:restoredTop sz="86381"/>
  </p:normalViewPr>
  <p:slideViewPr>
    <p:cSldViewPr>
      <p:cViewPr varScale="1">
        <p:scale>
          <a:sx n="84" d="100"/>
          <a:sy n="84" d="100"/>
        </p:scale>
        <p:origin x="84" y="3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64931" fontAlgn="base">
              <a:spcBef>
                <a:spcPct val="30000"/>
              </a:spcBef>
              <a:spcAft>
                <a:spcPct val="0"/>
              </a:spcAft>
              <a:defRPr/>
            </a:pPr>
            <a:r>
              <a:rPr lang="en-US" dirty="0"/>
              <a:t>tail call - a function call that happens inside another function as its final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54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Get-nth is TR</a:t>
            </a:r>
          </a:p>
          <a:p>
            <a:r>
              <a:rPr lang="en-US" dirty="0" err="1"/>
              <a:t>Goodmax</a:t>
            </a:r>
            <a:r>
              <a:rPr lang="en-US" dirty="0"/>
              <a:t> is not TR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363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Emphasize</a:t>
            </a:r>
            <a:r>
              <a:rPr lang="en-US" baseline="0" dirty="0"/>
              <a:t> you can turn any while loop into tail recursion.</a:t>
            </a:r>
          </a:p>
          <a:p>
            <a:r>
              <a:rPr lang="en-US" baseline="0" dirty="0"/>
              <a:t>The key is any local variables to the functions will become arguments to the recursive helper function.</a:t>
            </a:r>
          </a:p>
          <a:p>
            <a:r>
              <a:rPr lang="en-US" baseline="0" dirty="0"/>
              <a:t>Any updates to those variables in the while loop (mutations), become the new value of the variable in the recursive call.</a:t>
            </a:r>
          </a:p>
          <a:p>
            <a:r>
              <a:rPr lang="en-US" baseline="0" dirty="0"/>
              <a:t>This is the key for how we "FAKE" mutation in functional programming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3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mit.edu/6.001/6.037/sicp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9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The Solution: Tail Recursion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4013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533400"/>
          </a:xfrm>
        </p:spPr>
        <p:txBody>
          <a:bodyPr/>
          <a:lstStyle/>
          <a:p>
            <a:r>
              <a:rPr lang="en-US" dirty="0"/>
              <a:t>Compare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23900" y="1989909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fact2-helper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fact2-helper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 1))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4421777"/>
            <a:ext cx="800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latin typeface="+mj-lt"/>
              </a:rPr>
              <a:t>Still recursive, more complicated, but the result of recursive calls </a:t>
            </a:r>
            <a:r>
              <a:rPr lang="en-US" sz="2800" b="0" i="1" dirty="0">
                <a:latin typeface="+mj-lt"/>
              </a:rPr>
              <a:t>is</a:t>
            </a:r>
            <a:r>
              <a:rPr lang="en-US" sz="2800" b="0" dirty="0">
                <a:latin typeface="+mj-lt"/>
              </a:rPr>
              <a:t> the result for the caller (no remaining multiplication)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44583" y="7620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53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24384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3048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(fact2 3)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84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3 1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45720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6705600" y="160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45720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2 3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45720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67056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45" name="Rectangle 44"/>
          <p:cNvSpPr/>
          <p:nvPr/>
        </p:nvSpPr>
        <p:spPr bwMode="auto">
          <a:xfrm>
            <a:off x="67056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67056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7056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4384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3048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_ 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24384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24384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3048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3048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3048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41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228600"/>
            <a:ext cx="64008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(if (= n 0)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16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04800" y="3810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0 6) 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0" y="3733800"/>
            <a:ext cx="9144000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Rectangle 47"/>
          <p:cNvSpPr/>
          <p:nvPr/>
        </p:nvSpPr>
        <p:spPr bwMode="auto">
          <a:xfrm>
            <a:off x="67056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9" name="Rectangle 48"/>
          <p:cNvSpPr/>
          <p:nvPr/>
        </p:nvSpPr>
        <p:spPr bwMode="auto">
          <a:xfrm>
            <a:off x="45720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24384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_ 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2438400" y="3810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0 6) =&gt; 6 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45720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6 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67056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6</a:t>
            </a:r>
          </a:p>
        </p:txBody>
      </p:sp>
    </p:spTree>
    <p:extLst>
      <p:ext uri="{BB962C8B-B14F-4D97-AF65-F5344CB8AC3E}">
        <p14:creationId xmlns:p14="http://schemas.microsoft.com/office/powerpoint/2010/main" val="164516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being computed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(fact2 3)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3 1)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2 3)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1 6)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0 6)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6</a:t>
            </a: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1122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unnecessary to keep around a stack frame just so it can get a </a:t>
            </a:r>
            <a:r>
              <a:rPr lang="en-US" dirty="0" err="1"/>
              <a:t>callee’s</a:t>
            </a:r>
            <a:r>
              <a:rPr lang="en-US" dirty="0"/>
              <a:t> result and return it without any further evaluation.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Racket recognizes these situations and treats them differently:</a:t>
            </a:r>
          </a:p>
          <a:p>
            <a:pPr lvl="1"/>
            <a:r>
              <a:rPr lang="en-US" dirty="0"/>
              <a:t>Pop the caller </a:t>
            </a:r>
            <a:r>
              <a:rPr lang="en-US" i="1" dirty="0"/>
              <a:t>before</a:t>
            </a:r>
            <a:r>
              <a:rPr lang="en-US" dirty="0"/>
              <a:t> the call, allowing </a:t>
            </a:r>
            <a:r>
              <a:rPr lang="en-US" dirty="0" err="1"/>
              <a:t>callee</a:t>
            </a:r>
            <a:r>
              <a:rPr lang="en-US" dirty="0"/>
              <a:t> to </a:t>
            </a:r>
            <a:r>
              <a:rPr lang="en-US" i="1" dirty="0"/>
              <a:t>reuse</a:t>
            </a:r>
            <a:r>
              <a:rPr lang="en-US" dirty="0"/>
              <a:t> the same stack space.</a:t>
            </a:r>
          </a:p>
          <a:p>
            <a:pPr lvl="1"/>
            <a:r>
              <a:rPr lang="en-US" dirty="0"/>
              <a:t>Uses same amount of memory as a loop.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Most, if not all functional language implementations do this optimization:</a:t>
            </a:r>
          </a:p>
          <a:p>
            <a:pPr marL="0" indent="0">
              <a:buNone/>
            </a:pPr>
            <a:r>
              <a:rPr lang="en-US" dirty="0"/>
              <a:t>	includes Racket, Scheme, LISP, ML, Haskell, </a:t>
            </a:r>
            <a:r>
              <a:rPr lang="en-US" dirty="0" err="1"/>
              <a:t>OCaml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651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really happens on the call stack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76200" y="4648200"/>
            <a:ext cx="1676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(fact 3)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8288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3 1)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6576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2 3)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4864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1 6)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73152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0 6)</a:t>
            </a:r>
          </a:p>
        </p:txBody>
      </p:sp>
      <p:sp>
        <p:nvSpPr>
          <p:cNvPr id="1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447800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</p:spTree>
    <p:extLst>
      <p:ext uri="{BB962C8B-B14F-4D97-AF65-F5344CB8AC3E}">
        <p14:creationId xmlns:p14="http://schemas.microsoft.com/office/powerpoint/2010/main" val="137433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Tail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functional language, rewriting functions to be </a:t>
            </a:r>
            <a:r>
              <a:rPr lang="en-US" b="1" i="1" dirty="0">
                <a:solidFill>
                  <a:schemeClr val="accent2"/>
                </a:solidFill>
              </a:rPr>
              <a:t>tail-recursive</a:t>
            </a:r>
            <a:r>
              <a:rPr lang="en-US" dirty="0"/>
              <a:t> can be much more efficient than "normal" recursive functions.</a:t>
            </a:r>
          </a:p>
          <a:p>
            <a:endParaRPr lang="en-US" dirty="0"/>
          </a:p>
          <a:p>
            <a:r>
              <a:rPr lang="en-US" dirty="0"/>
              <a:t>In a </a:t>
            </a:r>
            <a:r>
              <a:rPr lang="en-US" b="1" i="1" dirty="0"/>
              <a:t>tail-recursive</a:t>
            </a:r>
            <a:r>
              <a:rPr lang="en-US" dirty="0"/>
              <a:t> function, all recursive calls must be the last thing the calling function does.</a:t>
            </a:r>
          </a:p>
          <a:p>
            <a:pPr lvl="1"/>
            <a:r>
              <a:rPr lang="en-US" dirty="0"/>
              <a:t>meaning no additional computation is done with the result of the </a:t>
            </a:r>
            <a:r>
              <a:rPr lang="en-US" dirty="0" err="1"/>
              <a:t>callee</a:t>
            </a:r>
            <a:r>
              <a:rPr lang="en-US" dirty="0"/>
              <a:t> (the recursive call).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Functional languages will automatically optimize these tail-calls so they reuse the same stack space repeatedly.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to understanding tail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(singly-)recursive functions involve a recursive call and a computation involving the result of that recursive call.</a:t>
            </a:r>
          </a:p>
          <a:p>
            <a:pPr lvl="1"/>
            <a:r>
              <a:rPr lang="en-US" dirty="0"/>
              <a:t>e.g., for factorial, we multiply the result of the recursive call by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Normally we think about doing the </a:t>
            </a:r>
            <a:r>
              <a:rPr lang="en-US" b="1" dirty="0"/>
              <a:t>recursive call first</a:t>
            </a:r>
            <a:r>
              <a:rPr lang="en-US" dirty="0"/>
              <a:t> and the </a:t>
            </a:r>
            <a:r>
              <a:rPr lang="en-US" b="1" dirty="0"/>
              <a:t>computation</a:t>
            </a:r>
            <a:r>
              <a:rPr lang="en-US" dirty="0"/>
              <a:t> </a:t>
            </a:r>
            <a:r>
              <a:rPr lang="en-US" b="1" dirty="0"/>
              <a:t>second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Tail-recursive functions do the </a:t>
            </a:r>
            <a:r>
              <a:rPr lang="en-US" b="1" dirty="0"/>
              <a:t>computation first </a:t>
            </a:r>
            <a:r>
              <a:rPr lang="en-US" dirty="0"/>
              <a:t>and the </a:t>
            </a:r>
            <a:r>
              <a:rPr lang="en-US" b="1" dirty="0"/>
              <a:t>recursive call second (last)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66800" y="2743200"/>
            <a:ext cx="49530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53737" y="4533900"/>
            <a:ext cx="7696200" cy="15621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</p:spTree>
    <p:extLst>
      <p:ext uri="{BB962C8B-B14F-4D97-AF65-F5344CB8AC3E}">
        <p14:creationId xmlns:p14="http://schemas.microsoft.com/office/powerpoint/2010/main" val="196701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tail-recursion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Straight-forward to turn a "normally" recursive function into a tail-recursive one:</a:t>
            </a:r>
          </a:p>
          <a:p>
            <a:pPr lvl="1"/>
            <a:r>
              <a:rPr lang="en-US" dirty="0"/>
              <a:t>Create a helper function that takes an </a:t>
            </a:r>
            <a:r>
              <a:rPr lang="en-US" b="1" i="1" dirty="0">
                <a:solidFill>
                  <a:schemeClr val="accent2"/>
                </a:solidFill>
              </a:rPr>
              <a:t>accumulator.</a:t>
            </a:r>
          </a:p>
          <a:p>
            <a:pPr lvl="1"/>
            <a:r>
              <a:rPr lang="en-US" dirty="0"/>
              <a:t>Old base case's return value becomes initial accumulator value.</a:t>
            </a:r>
          </a:p>
          <a:p>
            <a:pPr lvl="1"/>
            <a:r>
              <a:rPr lang="en-US" dirty="0"/>
              <a:t>Final accumulator value becomes new base case return value.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39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362200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(fact2-helper n 1))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6096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		 (*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 rot="16200000" flipH="1">
            <a:off x="1793484" y="2571921"/>
            <a:ext cx="3185943" cy="617801"/>
          </a:xfrm>
          <a:prstGeom prst="curvedConnector3">
            <a:avLst>
              <a:gd name="adj1" fmla="val 123623"/>
            </a:avLst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H="1" flipV="1">
            <a:off x="3962400" y="3581400"/>
            <a:ext cx="1371602" cy="160020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5410200" y="4724400"/>
            <a:ext cx="3276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latin typeface="+mn-lt"/>
              </a:rPr>
              <a:t>Final accumulator value becomes new base case return value.</a:t>
            </a:r>
          </a:p>
        </p:txBody>
      </p:sp>
      <p:sp>
        <p:nvSpPr>
          <p:cNvPr id="21" name="Freeform 20"/>
          <p:cNvSpPr/>
          <p:nvPr/>
        </p:nvSpPr>
        <p:spPr>
          <a:xfrm>
            <a:off x="1189182" y="646545"/>
            <a:ext cx="7440806" cy="1205818"/>
          </a:xfrm>
          <a:custGeom>
            <a:avLst/>
            <a:gdLst>
              <a:gd name="connsiteX0" fmla="*/ 6338454 w 7440806"/>
              <a:gd name="connsiteY0" fmla="*/ 11546 h 1205818"/>
              <a:gd name="connsiteX1" fmla="*/ 6961909 w 7440806"/>
              <a:gd name="connsiteY1" fmla="*/ 1004455 h 1205818"/>
              <a:gd name="connsiteX2" fmla="*/ 6881091 w 7440806"/>
              <a:gd name="connsiteY2" fmla="*/ 1119910 h 1205818"/>
              <a:gd name="connsiteX3" fmla="*/ 0 w 7440806"/>
              <a:gd name="connsiteY3" fmla="*/ 0 h 120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0806" h="1205818">
                <a:moveTo>
                  <a:pt x="6338454" y="11546"/>
                </a:moveTo>
                <a:cubicBezTo>
                  <a:pt x="6604962" y="415637"/>
                  <a:pt x="6871470" y="819728"/>
                  <a:pt x="6961909" y="1004455"/>
                </a:cubicBezTo>
                <a:cubicBezTo>
                  <a:pt x="7052348" y="1189182"/>
                  <a:pt x="8041409" y="1287319"/>
                  <a:pt x="6881091" y="1119910"/>
                </a:cubicBezTo>
                <a:cubicBezTo>
                  <a:pt x="5720773" y="952501"/>
                  <a:pt x="0" y="0"/>
                  <a:pt x="0" y="0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350670" y="669636"/>
            <a:ext cx="988603" cy="1728087"/>
          </a:xfrm>
          <a:custGeom>
            <a:avLst/>
            <a:gdLst>
              <a:gd name="connsiteX0" fmla="*/ 988603 w 988603"/>
              <a:gd name="connsiteY0" fmla="*/ 0 h 1728087"/>
              <a:gd name="connsiteX1" fmla="*/ 76512 w 988603"/>
              <a:gd name="connsiteY1" fmla="*/ 1604819 h 1728087"/>
              <a:gd name="connsiteX2" fmla="*/ 88057 w 988603"/>
              <a:gd name="connsiteY2" fmla="*/ 1604819 h 1728087"/>
              <a:gd name="connsiteX3" fmla="*/ 399785 w 988603"/>
              <a:gd name="connsiteY3" fmla="*/ 1489364 h 1728087"/>
              <a:gd name="connsiteX4" fmla="*/ 376694 w 988603"/>
              <a:gd name="connsiteY4" fmla="*/ 1246909 h 1728087"/>
              <a:gd name="connsiteX5" fmla="*/ 122694 w 988603"/>
              <a:gd name="connsiteY5" fmla="*/ 600364 h 1728087"/>
              <a:gd name="connsiteX6" fmla="*/ 99603 w 988603"/>
              <a:gd name="connsiteY6" fmla="*/ 80819 h 1728087"/>
              <a:gd name="connsiteX7" fmla="*/ 191966 w 988603"/>
              <a:gd name="connsiteY7" fmla="*/ 34637 h 172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8603" h="1728087">
                <a:moveTo>
                  <a:pt x="988603" y="0"/>
                </a:moveTo>
                <a:lnTo>
                  <a:pt x="76512" y="1604819"/>
                </a:lnTo>
                <a:cubicBezTo>
                  <a:pt x="-73579" y="1872289"/>
                  <a:pt x="34178" y="1624061"/>
                  <a:pt x="88057" y="1604819"/>
                </a:cubicBezTo>
                <a:cubicBezTo>
                  <a:pt x="141936" y="1585577"/>
                  <a:pt x="351679" y="1549016"/>
                  <a:pt x="399785" y="1489364"/>
                </a:cubicBezTo>
                <a:cubicBezTo>
                  <a:pt x="447891" y="1429712"/>
                  <a:pt x="422876" y="1395075"/>
                  <a:pt x="376694" y="1246909"/>
                </a:cubicBezTo>
                <a:cubicBezTo>
                  <a:pt x="330512" y="1098743"/>
                  <a:pt x="168876" y="794712"/>
                  <a:pt x="122694" y="600364"/>
                </a:cubicBezTo>
                <a:cubicBezTo>
                  <a:pt x="76512" y="406016"/>
                  <a:pt x="88058" y="175107"/>
                  <a:pt x="99603" y="80819"/>
                </a:cubicBezTo>
                <a:cubicBezTo>
                  <a:pt x="111148" y="-13469"/>
                  <a:pt x="191966" y="34637"/>
                  <a:pt x="191966" y="34637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43600" y="609600"/>
            <a:ext cx="29694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latin typeface="+mn-lt"/>
              </a:rPr>
              <a:t>Old base case's return value becomes initial accumulator value.</a:t>
            </a:r>
          </a:p>
        </p:txBody>
      </p:sp>
    </p:spTree>
    <p:extLst>
      <p:ext uri="{BB962C8B-B14F-4D97-AF65-F5344CB8AC3E}">
        <p14:creationId xmlns:p14="http://schemas.microsoft.com/office/powerpoint/2010/main" val="78659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46C50-E709-33CC-8704-1B064C7F2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3F41D-75F7-64AF-D36A-8A6392563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</a:t>
            </a:r>
            <a:r>
              <a:rPr lang="en-US" b="1" dirty="0"/>
              <a:t>average </a:t>
            </a:r>
            <a:r>
              <a:rPr lang="en-US" dirty="0"/>
              <a:t>which finds the average of a list of numbers. Your function </a:t>
            </a:r>
            <a:r>
              <a:rPr lang="en-US" b="1" dirty="0"/>
              <a:t>must </a:t>
            </a:r>
            <a:r>
              <a:rPr lang="en-US" dirty="0"/>
              <a:t>use </a:t>
            </a:r>
            <a:r>
              <a:rPr lang="en-US" b="1" dirty="0" err="1"/>
              <a:t>foldr</a:t>
            </a:r>
            <a:r>
              <a:rPr lang="en-US" b="1" dirty="0"/>
              <a:t> </a:t>
            </a:r>
            <a:r>
              <a:rPr lang="en-US" dirty="0"/>
              <a:t>and a </a:t>
            </a:r>
            <a:r>
              <a:rPr lang="en-US" b="1" dirty="0"/>
              <a:t>lambda</a:t>
            </a:r>
            <a:r>
              <a:rPr lang="en-US" dirty="0"/>
              <a:t> expression (for good practice).</a:t>
            </a:r>
          </a:p>
          <a:p>
            <a:endParaRPr lang="en-US" dirty="0"/>
          </a:p>
          <a:p>
            <a:r>
              <a:rPr lang="en-US" b="1" dirty="0"/>
              <a:t>Reminder: </a:t>
            </a:r>
            <a:r>
              <a:rPr lang="en-US" dirty="0"/>
              <a:t>(</a:t>
            </a:r>
            <a:r>
              <a:rPr lang="en-US" dirty="0" err="1"/>
              <a:t>foldr</a:t>
            </a:r>
            <a:r>
              <a:rPr lang="en-US" dirty="0"/>
              <a:t> </a:t>
            </a:r>
            <a:r>
              <a:rPr lang="en-US" dirty="0" err="1"/>
              <a:t>func</a:t>
            </a:r>
            <a:r>
              <a:rPr lang="en-US" dirty="0"/>
              <a:t> base list) is the signature of </a:t>
            </a:r>
            <a:r>
              <a:rPr lang="en-US" b="1" dirty="0" err="1"/>
              <a:t>foldr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Reminder: </a:t>
            </a:r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takes two arguments, which can be thought of as the next </a:t>
            </a:r>
            <a:r>
              <a:rPr lang="en-US" b="1" dirty="0"/>
              <a:t>value </a:t>
            </a:r>
            <a:r>
              <a:rPr lang="en-US" dirty="0"/>
              <a:t>in the list and some kind of </a:t>
            </a:r>
            <a:r>
              <a:rPr lang="en-US" b="1" dirty="0"/>
              <a:t>acc</a:t>
            </a:r>
            <a:r>
              <a:rPr lang="en-US" dirty="0"/>
              <a:t>umulator (ex, a sum function using </a:t>
            </a:r>
            <a:r>
              <a:rPr lang="en-US" dirty="0" err="1"/>
              <a:t>foldr</a:t>
            </a:r>
            <a:r>
              <a:rPr lang="en-US" dirty="0"/>
              <a:t> would use the </a:t>
            </a:r>
            <a:r>
              <a:rPr lang="en-US" b="1" dirty="0"/>
              <a:t>acc </a:t>
            </a:r>
            <a:r>
              <a:rPr lang="en-US" dirty="0"/>
              <a:t>variable of </a:t>
            </a:r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to accumulate the sum)</a:t>
            </a:r>
          </a:p>
          <a:p>
            <a:endParaRPr lang="en-US" b="1" dirty="0"/>
          </a:p>
          <a:p>
            <a:r>
              <a:rPr lang="en-US" b="1" dirty="0"/>
              <a:t>Reminder: </a:t>
            </a:r>
            <a:r>
              <a:rPr lang="en-US" dirty="0"/>
              <a:t>(lambda (arg1 arg2 …) ( … )) is the signature of </a:t>
            </a:r>
            <a:r>
              <a:rPr lang="en-US" b="1" dirty="0"/>
              <a:t>lambda</a:t>
            </a:r>
          </a:p>
          <a:p>
            <a:endParaRPr lang="en-US" b="1" dirty="0"/>
          </a:p>
          <a:p>
            <a:r>
              <a:rPr lang="en-US" b="1" dirty="0"/>
              <a:t>Hint: </a:t>
            </a:r>
            <a:r>
              <a:rPr lang="en-US" dirty="0"/>
              <a:t>your </a:t>
            </a:r>
            <a:r>
              <a:rPr lang="en-US" b="1" dirty="0" err="1"/>
              <a:t>foldr</a:t>
            </a:r>
            <a:r>
              <a:rPr lang="en-US" b="1" dirty="0"/>
              <a:t> </a:t>
            </a:r>
            <a:r>
              <a:rPr lang="en-US" dirty="0"/>
              <a:t>call doesn’t have to do </a:t>
            </a:r>
            <a:r>
              <a:rPr lang="en-US" i="1" dirty="0"/>
              <a:t>everything</a:t>
            </a:r>
            <a:r>
              <a:rPr lang="en-US" dirty="0"/>
              <a:t>. Maybe it should just do one thing and you can work with that result to get the final answer?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511476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these functions tail-recursive?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(get-nth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 n)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(= n 0) (car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(get-nth (</a:t>
            </a:r>
            <a:r>
              <a:rPr lang="en-US" b="1" dirty="0" err="1">
                <a:latin typeface="Courier"/>
                <a:cs typeface="Courier"/>
              </a:rPr>
              <a:t>cdr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) (- n 1))))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(</a:t>
            </a:r>
            <a:r>
              <a:rPr lang="fr-FR" b="1" dirty="0" err="1">
                <a:latin typeface="Courier"/>
                <a:cs typeface="Courier"/>
              </a:rPr>
              <a:t>define</a:t>
            </a:r>
            <a:r>
              <a:rPr lang="fr-FR" b="1" dirty="0">
                <a:latin typeface="Courier"/>
                <a:cs typeface="Courier"/>
              </a:rPr>
              <a:t> (good-max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(</a:t>
            </a:r>
            <a:r>
              <a:rPr lang="fr-FR" b="1" dirty="0" err="1">
                <a:latin typeface="Courier"/>
                <a:cs typeface="Courier"/>
              </a:rPr>
              <a:t>cond</a:t>
            </a:r>
            <a:endParaRPr lang="fr-FR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((</a:t>
            </a:r>
            <a:r>
              <a:rPr lang="fr-FR" b="1" dirty="0" err="1">
                <a:latin typeface="Courier"/>
                <a:cs typeface="Courier"/>
              </a:rPr>
              <a:t>null</a:t>
            </a:r>
            <a:r>
              <a:rPr lang="fr-FR" b="1" dirty="0">
                <a:latin typeface="Courier"/>
                <a:cs typeface="Courier"/>
              </a:rPr>
              <a:t>? (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(#</a:t>
            </a:r>
            <a:r>
              <a:rPr lang="fr-FR" b="1" dirty="0" err="1">
                <a:latin typeface="Courier"/>
                <a:cs typeface="Courier"/>
              </a:rPr>
              <a:t>t</a:t>
            </a:r>
            <a:endParaRPr lang="fr-FR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(let ((max-of-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(good-max (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  (if (&gt;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 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   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 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)))))</a:t>
            </a: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91865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these…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560" y="1219200"/>
            <a:ext cx="8778240" cy="4906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Write a tail-recursive sum function (i.e., a function that takes a list and computes the sum of all the elements).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a tail-recursive max function (i.e., a function that returns the largest element in a list).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a tail-recursive Fibonacci sequence function (i.e., a function that returns the </a:t>
            </a:r>
            <a:r>
              <a:rPr lang="en-US" dirty="0" err="1"/>
              <a:t>n'th</a:t>
            </a:r>
            <a:r>
              <a:rPr lang="en-US" dirty="0"/>
              <a:t> number of the Fibonacci sequence).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(fib 1) =&gt; 1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2) =&gt; 1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3) =&gt; 2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4) =&gt; 3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5) =&gt; 5</a:t>
            </a:r>
          </a:p>
          <a:p>
            <a:pPr marL="0" indent="0">
              <a:buNone/>
            </a:pPr>
            <a:r>
              <a:rPr lang="en-US" dirty="0"/>
              <a:t>	In general, </a:t>
            </a:r>
            <a:r>
              <a:rPr lang="en-US" b="1" dirty="0">
                <a:latin typeface="Courier"/>
                <a:cs typeface="Courier"/>
              </a:rPr>
              <a:t>(fib n) = (+ (fib (- n 1)) (fib (- n 2)))</a:t>
            </a:r>
          </a:p>
        </p:txBody>
      </p:sp>
    </p:spTree>
    <p:extLst>
      <p:ext uri="{BB962C8B-B14F-4D97-AF65-F5344CB8AC3E}">
        <p14:creationId xmlns:p14="http://schemas.microsoft.com/office/powerpoint/2010/main" val="1131142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33400"/>
            <a:ext cx="9144000" cy="556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(define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(define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r>
              <a:rPr lang="en-US" sz="22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  (if (null?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endParaRPr lang="en-US" sz="22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   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(</a:t>
            </a:r>
            <a:r>
              <a:rPr lang="en-US" sz="2200" b="1" dirty="0" err="1">
                <a:latin typeface="Courier New"/>
                <a:cs typeface="Courier New"/>
              </a:rPr>
              <a:t>cdr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(+ (car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r>
              <a:rPr lang="en-US" sz="2200" b="1" dirty="0">
                <a:latin typeface="Courier New"/>
                <a:cs typeface="Courier New"/>
              </a:rPr>
              <a:t>))))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 0))  </a:t>
            </a:r>
          </a:p>
        </p:txBody>
      </p:sp>
    </p:spTree>
    <p:extLst>
      <p:ext uri="{BB962C8B-B14F-4D97-AF65-F5344CB8AC3E}">
        <p14:creationId xmlns:p14="http://schemas.microsoft.com/office/powerpoint/2010/main" val="1580703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33400"/>
            <a:ext cx="8945880" cy="556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(define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(define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 max-so-far)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(</a:t>
            </a:r>
            <a:r>
              <a:rPr lang="en-US" sz="2400" b="1" dirty="0" err="1">
                <a:latin typeface="Courier New"/>
                <a:cs typeface="Courier New"/>
              </a:rPr>
              <a:t>cond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((null?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max-so-far)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((&gt; max-so-far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   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max-so-far))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(#t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)))))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(</a:t>
            </a:r>
            <a:r>
              <a:rPr lang="en-US" sz="2400" b="1" dirty="0" err="1">
                <a:latin typeface="Courier New"/>
                <a:cs typeface="Courier New"/>
              </a:rPr>
              <a:t>maxtr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866697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as a while loop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	1	2	3	5	8	13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a	b	</a:t>
            </a:r>
            <a:r>
              <a:rPr lang="en-US" u="sng" dirty="0" err="1"/>
              <a:t>a+b</a:t>
            </a:r>
            <a:endParaRPr lang="en-US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1	1	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1	2	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2	3	5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3	5	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5	8	13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 flipH="1">
            <a:off x="609600" y="22860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1524000" y="22860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609600" y="28956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 bwMode="auto">
          <a:xfrm flipH="1">
            <a:off x="1524000" y="28956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 bwMode="auto">
          <a:xfrm flipH="1">
            <a:off x="609600" y="35052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>
            <a:off x="1524000" y="351282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 bwMode="auto">
          <a:xfrm flipH="1">
            <a:off x="620486" y="41148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flipH="1">
            <a:off x="1524000" y="4134394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048000" y="1600200"/>
            <a:ext cx="5943600" cy="3276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a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b = 2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a =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b =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6786707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as a while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a 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b = 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a = b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b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1827428047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85480" cy="2362200"/>
          </a:xfrm>
          <a:solidFill>
            <a:srgbClr val="FFFF99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(define (fib-tr n)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(define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a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b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ctr</a:t>
            </a:r>
            <a:r>
              <a:rPr lang="ro-RO" sz="24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  (if (= ctr n) a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     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b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(+ a b)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(+ ctr 1)</a:t>
            </a:r>
            <a:r>
              <a:rPr lang="ro-RO" sz="2400" b="1" dirty="0">
                <a:latin typeface="Courier New"/>
                <a:cs typeface="Courier New"/>
              </a:rPr>
              <a:t>)))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))</a:t>
            </a:r>
            <a:endParaRPr lang="en-US" sz="2400" b="1" dirty="0">
              <a:latin typeface="Courier New"/>
              <a:cs typeface="Courier New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447800" y="2590800"/>
            <a:ext cx="5943600" cy="3276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a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b = 2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a =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b = </a:t>
            </a:r>
            <a:r>
              <a:rPr lang="en-US" b="1" kern="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367493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867F-CC07-966D-06F6-4BF5697AE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26073-BFF2-EBD7-7B9E-68B383907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2 is due next week during office hours.</a:t>
            </a:r>
          </a:p>
          <a:p>
            <a:pPr lvl="1"/>
            <a:r>
              <a:rPr lang="en-US" dirty="0"/>
              <a:t>There is one place where you need to use </a:t>
            </a:r>
            <a:r>
              <a:rPr lang="en-US" b="1" dirty="0" err="1"/>
              <a:t>foldr</a:t>
            </a:r>
            <a:r>
              <a:rPr lang="en-US" b="1" dirty="0"/>
              <a:t> </a:t>
            </a:r>
            <a:r>
              <a:rPr lang="en-US" dirty="0"/>
              <a:t>(and another where you can if you want to)</a:t>
            </a:r>
          </a:p>
          <a:p>
            <a:pPr lvl="1"/>
            <a:r>
              <a:rPr lang="en-US" dirty="0"/>
              <a:t>I used a bit of AI while coming up with solutions, but only for </a:t>
            </a:r>
            <a:r>
              <a:rPr lang="en-US" b="1" dirty="0"/>
              <a:t>very specific situations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All projects must be submitted in-person during office hours.</a:t>
            </a:r>
          </a:p>
          <a:p>
            <a:endParaRPr lang="en-US" b="1" dirty="0"/>
          </a:p>
          <a:p>
            <a:r>
              <a:rPr lang="en-US" dirty="0"/>
              <a:t>Late assignments (ex, turning in Project 1 next week) will affect your “Timeliness” grade</a:t>
            </a:r>
          </a:p>
          <a:p>
            <a:endParaRPr lang="en-US" dirty="0"/>
          </a:p>
          <a:p>
            <a:r>
              <a:rPr lang="en-US" b="1" dirty="0"/>
              <a:t>Attendance/Participation </a:t>
            </a:r>
            <a:r>
              <a:rPr lang="en-US" dirty="0"/>
              <a:t>self-assessment is due every Friday (I don’t grade it until the following Tuesday). It’s called </a:t>
            </a:r>
            <a:r>
              <a:rPr lang="en-US" b="1" dirty="0"/>
              <a:t>Week X </a:t>
            </a:r>
            <a:r>
              <a:rPr lang="en-US" dirty="0"/>
              <a:t>on Canvas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03590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A1450-D8D2-9C06-1B1C-DCA85F82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Environments, Frames, and Bindings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07024-5857-C29F-14FE-141B8163B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Racket (perhaps all programming languages) keep track of data structures called </a:t>
            </a:r>
            <a:r>
              <a:rPr lang="en-US" b="1" dirty="0"/>
              <a:t>environments</a:t>
            </a:r>
            <a:endParaRPr lang="en-US" dirty="0"/>
          </a:p>
          <a:p>
            <a:r>
              <a:rPr lang="en-US" dirty="0"/>
              <a:t>An </a:t>
            </a:r>
            <a:r>
              <a:rPr lang="en-US" b="1" dirty="0"/>
              <a:t>environment </a:t>
            </a:r>
            <a:r>
              <a:rPr lang="en-US" dirty="0"/>
              <a:t>is a sequence of </a:t>
            </a:r>
            <a:r>
              <a:rPr lang="en-US" b="1" dirty="0"/>
              <a:t>frames</a:t>
            </a:r>
          </a:p>
          <a:p>
            <a:r>
              <a:rPr lang="en-US" dirty="0"/>
              <a:t>A </a:t>
            </a:r>
            <a:r>
              <a:rPr lang="en-US" b="1" dirty="0"/>
              <a:t>frame </a:t>
            </a:r>
            <a:r>
              <a:rPr lang="en-US" dirty="0"/>
              <a:t>is a table of </a:t>
            </a:r>
            <a:r>
              <a:rPr lang="en-US" b="1" dirty="0"/>
              <a:t>bindings</a:t>
            </a:r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binding </a:t>
            </a:r>
            <a:r>
              <a:rPr lang="en-US" dirty="0"/>
              <a:t>is a mapping from a </a:t>
            </a:r>
            <a:r>
              <a:rPr lang="en-US" b="1" dirty="0"/>
              <a:t>name</a:t>
            </a:r>
            <a:r>
              <a:rPr lang="en-US" i="1" dirty="0"/>
              <a:t> </a:t>
            </a:r>
            <a:r>
              <a:rPr lang="en-US" dirty="0"/>
              <a:t>(ex, variable or function) to its </a:t>
            </a:r>
            <a:r>
              <a:rPr lang="en-US" b="1" dirty="0"/>
              <a:t>value</a:t>
            </a:r>
          </a:p>
          <a:p>
            <a:pPr lvl="1"/>
            <a:r>
              <a:rPr lang="en-US" dirty="0"/>
              <a:t>A single frame can contain at most one binding per name</a:t>
            </a:r>
          </a:p>
          <a:p>
            <a:r>
              <a:rPr lang="en-US" dirty="0"/>
              <a:t>Frames point to their </a:t>
            </a:r>
            <a:r>
              <a:rPr lang="en-US" b="1" dirty="0"/>
              <a:t>enclosing environment </a:t>
            </a:r>
            <a:r>
              <a:rPr lang="en-US" dirty="0"/>
              <a:t>(unless the frame is </a:t>
            </a:r>
            <a:r>
              <a:rPr lang="en-US" b="1" dirty="0"/>
              <a:t>global</a:t>
            </a:r>
            <a:r>
              <a:rPr lang="en-US" dirty="0"/>
              <a:t>)</a:t>
            </a:r>
          </a:p>
          <a:p>
            <a:r>
              <a:rPr lang="en-US" dirty="0"/>
              <a:t>To quote </a:t>
            </a:r>
            <a:r>
              <a:rPr lang="en-US" dirty="0">
                <a:hlinkClick r:id="rId2"/>
              </a:rPr>
              <a:t>SICP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“The value of a variable with respect to an environment is the value given by the binding of the variable in the first frame in the environment that contains a binding for that variable.” (</a:t>
            </a:r>
            <a:r>
              <a:rPr lang="en-US" dirty="0" err="1"/>
              <a:t>pg</a:t>
            </a:r>
            <a:r>
              <a:rPr lang="en-US" dirty="0"/>
              <a:t> 321)</a:t>
            </a:r>
          </a:p>
          <a:p>
            <a:pPr lvl="1"/>
            <a:r>
              <a:rPr lang="en-US" dirty="0"/>
              <a:t>What if a second frame tries to bind that variable? We’ll try to answer that later!</a:t>
            </a:r>
          </a:p>
          <a:p>
            <a:r>
              <a:rPr lang="en-US" dirty="0"/>
              <a:t>The global environment consists of a single frame (no enclosing environment)</a:t>
            </a:r>
          </a:p>
        </p:txBody>
      </p:sp>
    </p:spTree>
    <p:extLst>
      <p:ext uri="{BB962C8B-B14F-4D97-AF65-F5344CB8AC3E}">
        <p14:creationId xmlns:p14="http://schemas.microsoft.com/office/powerpoint/2010/main" val="45053459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7015-F40C-74BD-5481-87A57F27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Eval/Apply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17FED-2175-3CA0-4992-3DA639DC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evaluate a combination:</a:t>
            </a:r>
          </a:p>
          <a:p>
            <a:pPr lvl="1"/>
            <a:r>
              <a:rPr lang="en-US" dirty="0"/>
              <a:t>Evaluate the subexpressions</a:t>
            </a:r>
          </a:p>
          <a:p>
            <a:pPr lvl="1"/>
            <a:r>
              <a:rPr lang="en-US" dirty="0"/>
              <a:t>Apply the value of the operator subexpression to the values of the operand subexpressions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i="1" dirty="0"/>
              <a:t>procedure </a:t>
            </a:r>
            <a:r>
              <a:rPr lang="en-US" dirty="0"/>
              <a:t>is a pair, consisting of some code and a pointer to an environment. They are </a:t>
            </a:r>
            <a:r>
              <a:rPr lang="en-US" i="1" dirty="0"/>
              <a:t>always </a:t>
            </a:r>
            <a:r>
              <a:rPr lang="en-US" dirty="0"/>
              <a:t>created by evaluating a </a:t>
            </a:r>
            <a:r>
              <a:rPr lang="en-US" dirty="0" err="1"/>
              <a:t>lamda</a:t>
            </a:r>
            <a:r>
              <a:rPr lang="en-US" dirty="0"/>
              <a:t>-expression.</a:t>
            </a:r>
          </a:p>
          <a:p>
            <a:endParaRPr lang="en-US" dirty="0"/>
          </a:p>
          <a:p>
            <a:r>
              <a:rPr lang="en-US" b="1" dirty="0">
                <a:latin typeface="Courier"/>
              </a:rPr>
              <a:t>(define (my-</a:t>
            </a:r>
            <a:r>
              <a:rPr lang="en-US" b="1" dirty="0" err="1">
                <a:latin typeface="Courier"/>
              </a:rPr>
              <a:t>func</a:t>
            </a:r>
            <a:r>
              <a:rPr lang="en-US" b="1" dirty="0">
                <a:latin typeface="Courier"/>
              </a:rPr>
              <a:t> arg1 …) (body)) </a:t>
            </a:r>
            <a:r>
              <a:rPr lang="en-US" dirty="0"/>
              <a:t>is called </a:t>
            </a:r>
            <a:r>
              <a:rPr lang="en-US" i="1" dirty="0"/>
              <a:t>syntactic sugar </a:t>
            </a:r>
            <a:r>
              <a:rPr lang="en-US" dirty="0"/>
              <a:t>for the actual code: </a:t>
            </a:r>
            <a:r>
              <a:rPr lang="en-US" b="1" dirty="0">
                <a:latin typeface="Courier"/>
              </a:rPr>
              <a:t>(define my-</a:t>
            </a:r>
            <a:r>
              <a:rPr lang="en-US" b="1" dirty="0" err="1">
                <a:latin typeface="Courier"/>
              </a:rPr>
              <a:t>func</a:t>
            </a:r>
            <a:r>
              <a:rPr lang="en-US" b="1" dirty="0">
                <a:latin typeface="Courier"/>
              </a:rPr>
              <a:t> (lambda (arg1 …) (body)))</a:t>
            </a:r>
          </a:p>
        </p:txBody>
      </p:sp>
    </p:spTree>
    <p:extLst>
      <p:ext uri="{BB962C8B-B14F-4D97-AF65-F5344CB8AC3E}">
        <p14:creationId xmlns:p14="http://schemas.microsoft.com/office/powerpoint/2010/main" val="403885156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While a program runs, there is a </a:t>
            </a:r>
            <a:r>
              <a:rPr lang="en-US" i="1" dirty="0">
                <a:solidFill>
                  <a:schemeClr val="accent2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i="1" dirty="0">
                <a:solidFill>
                  <a:schemeClr val="accent2"/>
                </a:solidFill>
              </a:rPr>
              <a:t>stack</a:t>
            </a:r>
            <a:r>
              <a:rPr lang="en-US" dirty="0"/>
              <a:t> of function calls that have started but not yet returned.</a:t>
            </a:r>
          </a:p>
          <a:p>
            <a:pPr lvl="1"/>
            <a:r>
              <a:rPr lang="en-US" dirty="0"/>
              <a:t>Calling a function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 pushes an instance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 </a:t>
            </a:r>
            <a:r>
              <a:rPr lang="en-US" dirty="0"/>
              <a:t>on the stack.</a:t>
            </a:r>
          </a:p>
          <a:p>
            <a:pPr lvl="1"/>
            <a:r>
              <a:rPr lang="en-US" dirty="0"/>
              <a:t>When a call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 </a:t>
            </a:r>
            <a:r>
              <a:rPr lang="en-US" dirty="0"/>
              <a:t>to finishes, it is popped from the stack.</a:t>
            </a:r>
          </a:p>
          <a:p>
            <a:pPr lvl="1"/>
            <a:r>
              <a:rPr lang="en-US" dirty="0"/>
              <a:t>Common to most programming languages.</a:t>
            </a:r>
          </a:p>
          <a:p>
            <a:pPr marL="0" indent="0">
              <a:buNone/>
            </a:pPr>
            <a:r>
              <a:rPr lang="en-US" dirty="0"/>
              <a:t>These </a:t>
            </a:r>
            <a:r>
              <a:rPr lang="en-US" i="1" dirty="0"/>
              <a:t>stack frames</a:t>
            </a:r>
            <a:r>
              <a:rPr lang="en-US" dirty="0"/>
              <a:t> store information such as</a:t>
            </a:r>
          </a:p>
          <a:p>
            <a:r>
              <a:rPr lang="en-US" dirty="0"/>
              <a:t>the values of arguments and local variables</a:t>
            </a:r>
          </a:p>
          <a:p>
            <a:r>
              <a:rPr lang="en-US" dirty="0"/>
              <a:t>information about “what is left to do” in the function (further computations to do with results from other function calls)</a:t>
            </a:r>
          </a:p>
          <a:p>
            <a:pPr marL="0" indent="0">
              <a:buNone/>
            </a:pPr>
            <a:r>
              <a:rPr lang="en-US" dirty="0"/>
              <a:t>Due to recursion, multiple stack frames may be calls to the same function.</a:t>
            </a:r>
          </a:p>
        </p:txBody>
      </p:sp>
    </p:spTree>
    <p:extLst>
      <p:ext uri="{BB962C8B-B14F-4D97-AF65-F5344CB8AC3E}">
        <p14:creationId xmlns:p14="http://schemas.microsoft.com/office/powerpoint/2010/main" val="199841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9591-6B6E-DFDF-98B5-604C20467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Dangers of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88472-AFB5-4578-45E1-B586F497E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this definition of </a:t>
            </a:r>
            <a:r>
              <a:rPr lang="en-US" b="1" dirty="0"/>
              <a:t>factorial</a:t>
            </a:r>
            <a:r>
              <a:rPr lang="en-US" dirty="0"/>
              <a:t>:</a:t>
            </a:r>
          </a:p>
          <a:p>
            <a:pPr lvl="1"/>
            <a:r>
              <a:rPr lang="pt-BR" b="1" dirty="0">
                <a:latin typeface="Courier"/>
              </a:rPr>
              <a:t>(define (factorial n) (* n (factorial (- n 1))))</a:t>
            </a:r>
          </a:p>
          <a:p>
            <a:pPr lvl="1"/>
            <a:endParaRPr lang="pt-BR" b="1" dirty="0">
              <a:latin typeface="Courier"/>
            </a:endParaRPr>
          </a:p>
          <a:p>
            <a:r>
              <a:rPr lang="pt-BR" dirty="0">
                <a:latin typeface="Calibri (Body)"/>
              </a:rPr>
              <a:t>Can you tell how many stack frames will be required by this function definition?</a:t>
            </a:r>
          </a:p>
          <a:p>
            <a:endParaRPr lang="pt-BR" b="1" dirty="0">
              <a:latin typeface="Calibri (Body)"/>
            </a:endParaRPr>
          </a:p>
          <a:p>
            <a:r>
              <a:rPr lang="pt-BR" dirty="0">
                <a:latin typeface="Calibri (Body)"/>
              </a:rPr>
              <a:t>Without unbounded memory, we can’t rely on this function definition for </a:t>
            </a:r>
            <a:r>
              <a:rPr lang="pt-BR" i="1" dirty="0">
                <a:latin typeface="Calibri (Body)"/>
              </a:rPr>
              <a:t>every </a:t>
            </a:r>
            <a:r>
              <a:rPr lang="pt-BR" dirty="0">
                <a:latin typeface="Calibri (Body)"/>
              </a:rPr>
              <a:t>factorial calls.</a:t>
            </a:r>
            <a:endParaRPr lang="en-US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04425646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2929469" cy="609600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0" y="2286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4384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3048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84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2)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45720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6705600" y="160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0)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45720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1)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45720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67056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1) =&gt; (* 1 _)</a:t>
            </a:r>
          </a:p>
        </p:txBody>
      </p:sp>
      <p:sp>
        <p:nvSpPr>
          <p:cNvPr id="45" name="Rectangle 44"/>
          <p:cNvSpPr/>
          <p:nvPr/>
        </p:nvSpPr>
        <p:spPr bwMode="auto">
          <a:xfrm>
            <a:off x="67056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67056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7056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2)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2) =&gt;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 (* 2 1)</a:t>
            </a:r>
            <a:endParaRPr kumimoji="0" 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 MT Condensed Light"/>
              <a:cs typeface="Abadi MT Condensed Light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4384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304800" y="3886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0) =&gt; 1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2438400" y="4419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1) =&gt; (* 1 </a:t>
            </a:r>
            <a:r>
              <a:rPr kumimoji="0" 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1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24384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304800" y="4419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1) =&gt; (* 1 _)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3048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3048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</p:spTree>
    <p:extLst>
      <p:ext uri="{BB962C8B-B14F-4D97-AF65-F5344CB8AC3E}">
        <p14:creationId xmlns:p14="http://schemas.microsoft.com/office/powerpoint/2010/main" val="72789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being computed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(fact 3)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(fact 2))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(fact 1)))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(* 1 (fact 0))))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(* 1 1)))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1))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2)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6</a:t>
            </a:r>
          </a:p>
        </p:txBody>
      </p:sp>
    </p:spTree>
    <p:extLst>
      <p:ext uri="{BB962C8B-B14F-4D97-AF65-F5344CB8AC3E}">
        <p14:creationId xmlns:p14="http://schemas.microsoft.com/office/powerpoint/2010/main" val="163073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83907</TotalTime>
  <Words>2406</Words>
  <Application>Microsoft Office PowerPoint</Application>
  <PresentationFormat>On-screen Show (4:3)</PresentationFormat>
  <Paragraphs>300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Abadi MT Condensed Light</vt:lpstr>
      <vt:lpstr>Arial</vt:lpstr>
      <vt:lpstr>Calibri</vt:lpstr>
      <vt:lpstr>Calibri (Body)</vt:lpstr>
      <vt:lpstr>Calibri Light</vt:lpstr>
      <vt:lpstr>Courier</vt:lpstr>
      <vt:lpstr>Courier New</vt:lpstr>
      <vt:lpstr>Times New Roman</vt:lpstr>
      <vt:lpstr>dan_design_template</vt:lpstr>
      <vt:lpstr>CS 360  Programming Languages Day 9</vt:lpstr>
      <vt:lpstr>Warmup</vt:lpstr>
      <vt:lpstr>Reminders</vt:lpstr>
      <vt:lpstr>Environments, Frames, and Bindings</vt:lpstr>
      <vt:lpstr>Eval/Apply </vt:lpstr>
      <vt:lpstr>Call stack</vt:lpstr>
      <vt:lpstr>The Dangers of Recursion</vt:lpstr>
      <vt:lpstr>Example</vt:lpstr>
      <vt:lpstr>What's being computed</vt:lpstr>
      <vt:lpstr>The Solution: Tail Recursion</vt:lpstr>
      <vt:lpstr>Compare</vt:lpstr>
      <vt:lpstr>PowerPoint Presentation</vt:lpstr>
      <vt:lpstr>What's being computed</vt:lpstr>
      <vt:lpstr>An optimization</vt:lpstr>
      <vt:lpstr>What really happens on the call stack</vt:lpstr>
      <vt:lpstr>Tail recursion</vt:lpstr>
      <vt:lpstr>Key to understanding tail recursion</vt:lpstr>
      <vt:lpstr>Methodology for tail-recursion</vt:lpstr>
      <vt:lpstr>PowerPoint Presentation</vt:lpstr>
      <vt:lpstr>Are these functions tail-recursive?</vt:lpstr>
      <vt:lpstr>Try these…</vt:lpstr>
      <vt:lpstr>PowerPoint Presentation</vt:lpstr>
      <vt:lpstr>PowerPoint Presentation</vt:lpstr>
      <vt:lpstr>Fibonacci as a while loop</vt:lpstr>
      <vt:lpstr>Fibonacci as a while loop</vt:lpstr>
      <vt:lpstr>PowerPoint Presentation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King_Jace</cp:lastModifiedBy>
  <cp:revision>903</cp:revision>
  <cp:lastPrinted>2017-08-30T19:10:09Z</cp:lastPrinted>
  <dcterms:created xsi:type="dcterms:W3CDTF">2009-03-13T20:43:19Z</dcterms:created>
  <dcterms:modified xsi:type="dcterms:W3CDTF">2026-02-04T17:32:08Z</dcterms:modified>
</cp:coreProperties>
</file>